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9" r:id="rId1"/>
    <p:sldMasterId id="2147483751" r:id="rId2"/>
    <p:sldMasterId id="2147483960" r:id="rId3"/>
  </p:sldMasterIdLst>
  <p:notesMasterIdLst>
    <p:notesMasterId r:id="rId23"/>
  </p:notesMasterIdLst>
  <p:handoutMasterIdLst>
    <p:handoutMasterId r:id="rId24"/>
  </p:handoutMasterIdLst>
  <p:sldIdLst>
    <p:sldId id="779" r:id="rId4"/>
    <p:sldId id="844" r:id="rId5"/>
    <p:sldId id="839" r:id="rId6"/>
    <p:sldId id="840" r:id="rId7"/>
    <p:sldId id="845" r:id="rId8"/>
    <p:sldId id="722" r:id="rId9"/>
    <p:sldId id="765" r:id="rId10"/>
    <p:sldId id="759" r:id="rId11"/>
    <p:sldId id="743" r:id="rId12"/>
    <p:sldId id="836" r:id="rId13"/>
    <p:sldId id="838" r:id="rId14"/>
    <p:sldId id="808" r:id="rId15"/>
    <p:sldId id="809" r:id="rId16"/>
    <p:sldId id="831" r:id="rId17"/>
    <p:sldId id="834" r:id="rId18"/>
    <p:sldId id="812" r:id="rId19"/>
    <p:sldId id="837" r:id="rId20"/>
    <p:sldId id="843" r:id="rId21"/>
    <p:sldId id="760" r:id="rId22"/>
  </p:sldIdLst>
  <p:sldSz cx="9906000" cy="6858000" type="A4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827F7F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827F7F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827F7F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827F7F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827F7F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827F7F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827F7F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827F7F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827F7F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79">
          <p15:clr>
            <a:srgbClr val="A4A3A4"/>
          </p15:clr>
        </p15:guide>
        <p15:guide id="2" orient="horz" pos="3973">
          <p15:clr>
            <a:srgbClr val="A4A3A4"/>
          </p15:clr>
        </p15:guide>
        <p15:guide id="3" orient="horz" pos="2850">
          <p15:clr>
            <a:srgbClr val="A4A3A4"/>
          </p15:clr>
        </p15:guide>
        <p15:guide id="4" orient="horz" pos="1990">
          <p15:clr>
            <a:srgbClr val="A4A3A4"/>
          </p15:clr>
        </p15:guide>
        <p15:guide id="5" orient="horz" pos="817">
          <p15:clr>
            <a:srgbClr val="A4A3A4"/>
          </p15:clr>
        </p15:guide>
        <p15:guide id="6" orient="horz" pos="686">
          <p15:clr>
            <a:srgbClr val="A4A3A4"/>
          </p15:clr>
        </p15:guide>
        <p15:guide id="7" orient="horz" pos="178">
          <p15:clr>
            <a:srgbClr val="A4A3A4"/>
          </p15:clr>
        </p15:guide>
        <p15:guide id="8" orient="horz" pos="3631">
          <p15:clr>
            <a:srgbClr val="A4A3A4"/>
          </p15:clr>
        </p15:guide>
        <p15:guide id="9" pos="1620">
          <p15:clr>
            <a:srgbClr val="A4A3A4"/>
          </p15:clr>
        </p15:guide>
        <p15:guide id="10" pos="346">
          <p15:clr>
            <a:srgbClr val="A4A3A4"/>
          </p15:clr>
        </p15:guide>
        <p15:guide id="11" pos="526">
          <p15:clr>
            <a:srgbClr val="A4A3A4"/>
          </p15:clr>
        </p15:guide>
        <p15:guide id="12" pos="2637">
          <p15:clr>
            <a:srgbClr val="A4A3A4"/>
          </p15:clr>
        </p15:guide>
        <p15:guide id="13" pos="378">
          <p15:clr>
            <a:srgbClr val="A4A3A4"/>
          </p15:clr>
        </p15:guide>
        <p15:guide id="14" pos="466">
          <p15:clr>
            <a:srgbClr val="A4A3A4"/>
          </p15:clr>
        </p15:guide>
        <p15:guide id="15" pos="4830">
          <p15:clr>
            <a:srgbClr val="A4A3A4"/>
          </p15:clr>
        </p15:guide>
        <p15:guide id="16" pos="5778">
          <p15:clr>
            <a:srgbClr val="A4A3A4"/>
          </p15:clr>
        </p15:guide>
        <p15:guide id="17" pos="1809">
          <p15:clr>
            <a:srgbClr val="A4A3A4"/>
          </p15:clr>
        </p15:guide>
        <p15:guide id="18" pos="37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lovach Pavel" initials="GP" lastIdx="7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827F7F"/>
    <a:srgbClr val="E67224"/>
    <a:srgbClr val="D9D9D9"/>
    <a:srgbClr val="EBA96B"/>
    <a:srgbClr val="EF8D39"/>
    <a:srgbClr val="F78D33"/>
    <a:srgbClr val="F9A9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389" autoAdjust="0"/>
    <p:restoredTop sz="97680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-1768" y="-112"/>
      </p:cViewPr>
      <p:guideLst>
        <p:guide orient="horz" pos="1079"/>
        <p:guide orient="horz" pos="3973"/>
        <p:guide orient="horz" pos="2850"/>
        <p:guide orient="horz" pos="1990"/>
        <p:guide orient="horz" pos="817"/>
        <p:guide orient="horz" pos="686"/>
        <p:guide orient="horz" pos="178"/>
        <p:guide orient="horz" pos="3631"/>
        <p:guide pos="1620"/>
        <p:guide pos="346"/>
        <p:guide pos="526"/>
        <p:guide pos="2637"/>
        <p:guide pos="378"/>
        <p:guide pos="466"/>
        <p:guide pos="4830"/>
        <p:guide pos="5778"/>
        <p:guide pos="1809"/>
        <p:guide pos="37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14" d="100"/>
          <a:sy n="114" d="100"/>
        </p:scale>
        <p:origin x="2076" y="10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5"/>
            <a:ext cx="430267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t" anchorCtr="0" compatLnSpc="1">
            <a:prstTxWarp prst="textNoShape">
              <a:avLst/>
            </a:prstTxWarp>
          </a:bodyPr>
          <a:lstStyle>
            <a:lvl1pPr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0893" y="5"/>
            <a:ext cx="430421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t" anchorCtr="0" compatLnSpc="1">
            <a:prstTxWarp prst="textNoShape">
              <a:avLst/>
            </a:prstTxWarp>
          </a:bodyPr>
          <a:lstStyle>
            <a:lvl1pPr algn="r"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6D26823-9CFF-440A-A4BB-21F8275BC4D7}" type="datetimeFigureOut">
              <a:rPr lang="ru-RU"/>
              <a:pPr>
                <a:defRPr/>
              </a:pPr>
              <a:t>28.10.18</a:t>
            </a:fld>
            <a:endParaRPr lang="ru-RU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6455821"/>
            <a:ext cx="430267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b" anchorCtr="0" compatLnSpc="1">
            <a:prstTxWarp prst="textNoShape">
              <a:avLst/>
            </a:prstTxWarp>
          </a:bodyPr>
          <a:lstStyle>
            <a:lvl1pPr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0893" y="6455821"/>
            <a:ext cx="430421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b" anchorCtr="0" compatLnSpc="1">
            <a:prstTxWarp prst="textNoShape">
              <a:avLst/>
            </a:prstTxWarp>
          </a:bodyPr>
          <a:lstStyle>
            <a:lvl1pPr algn="r"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E7FB63F-AE4D-409E-AA05-5BA642880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59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4" y="5"/>
            <a:ext cx="430267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t" anchorCtr="0" compatLnSpc="1">
            <a:prstTxWarp prst="textNoShape">
              <a:avLst/>
            </a:prstTxWarp>
          </a:bodyPr>
          <a:lstStyle>
            <a:lvl1pPr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5620893" y="5"/>
            <a:ext cx="430421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t" anchorCtr="0" compatLnSpc="1">
            <a:prstTxWarp prst="textNoShape">
              <a:avLst/>
            </a:prstTxWarp>
          </a:bodyPr>
          <a:lstStyle>
            <a:lvl1pPr algn="r"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DBBFD31-A587-4A6B-9B94-B33A549C48BC}" type="datetimeFigureOut">
              <a:rPr lang="ru-RU"/>
              <a:pPr>
                <a:defRPr/>
              </a:pPr>
              <a:t>28.10.18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1412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88" tIns="44095" rIns="88188" bIns="4409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993284" y="3228678"/>
            <a:ext cx="7940079" cy="306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4" y="6455821"/>
            <a:ext cx="430267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b" anchorCtr="0" compatLnSpc="1">
            <a:prstTxWarp prst="textNoShape">
              <a:avLst/>
            </a:prstTxWarp>
          </a:bodyPr>
          <a:lstStyle>
            <a:lvl1pPr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5620893" y="6455821"/>
            <a:ext cx="4304212" cy="34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1" tIns="45759" rIns="91521" bIns="45759" numCol="1" anchor="b" anchorCtr="0" compatLnSpc="1">
            <a:prstTxWarp prst="textNoShape">
              <a:avLst/>
            </a:prstTxWarp>
          </a:bodyPr>
          <a:lstStyle>
            <a:lvl1pPr algn="r" defTabSz="915560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B3ED9D3-6604-4DA1-A50A-88C77D6FA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06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5622798" y="6456611"/>
            <a:ext cx="4301543" cy="3398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E61B236B-564A-1041-9283-74E9A79467D0}" type="slidenum">
              <a:rPr kumimoji="0" lang="ru-RU" sz="1200">
                <a:solidFill>
                  <a:srgbClr val="000000"/>
                </a:solidFill>
              </a:rPr>
              <a:pPr/>
              <a:t>3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654441" y="503926"/>
            <a:ext cx="6617759" cy="25609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/>
          </p:nvPr>
        </p:nvSpPr>
        <p:spPr>
          <a:xfrm>
            <a:off x="1323553" y="3228896"/>
            <a:ext cx="7277238" cy="3058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5622798" y="6456611"/>
            <a:ext cx="4301543" cy="3398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E61B236B-564A-1041-9283-74E9A79467D0}" type="slidenum">
              <a:rPr kumimoji="0" lang="ru-RU" sz="1200">
                <a:solidFill>
                  <a:srgbClr val="000000"/>
                </a:solidFill>
              </a:rPr>
              <a:pPr/>
              <a:t>4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654441" y="503926"/>
            <a:ext cx="6617759" cy="25609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/>
          </p:nvPr>
        </p:nvSpPr>
        <p:spPr>
          <a:xfrm>
            <a:off x="1323553" y="3228896"/>
            <a:ext cx="7277238" cy="3058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B4D37AFD-F003-2B4A-9594-4001C4E3D7E0}" type="slidenum">
              <a:rPr kumimoji="0" lang="ru-RU" sz="1200">
                <a:solidFill>
                  <a:srgbClr val="000000"/>
                </a:solidFill>
              </a:rPr>
              <a:pPr/>
              <a:t>10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654440" y="503925"/>
            <a:ext cx="6617759" cy="25609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/>
          </p:nvPr>
        </p:nvSpPr>
        <p:spPr>
          <a:xfrm>
            <a:off x="1323553" y="3228896"/>
            <a:ext cx="7277237" cy="3058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5622798" y="6456611"/>
            <a:ext cx="4301543" cy="3398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E61B236B-564A-1041-9283-74E9A79467D0}" type="slidenum">
              <a:rPr kumimoji="0" lang="ru-RU" sz="1200">
                <a:solidFill>
                  <a:srgbClr val="000000"/>
                </a:solidFill>
              </a:rPr>
              <a:pPr/>
              <a:t>17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654441" y="503926"/>
            <a:ext cx="6617759" cy="25609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/>
          </p:nvPr>
        </p:nvSpPr>
        <p:spPr>
          <a:xfrm>
            <a:off x="1323553" y="3228896"/>
            <a:ext cx="7277238" cy="3058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5622798" y="6456611"/>
            <a:ext cx="4301543" cy="3398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69DA2FB0-088A-A94F-BC3E-CF477E1EA812}" type="slidenum">
              <a:rPr kumimoji="0" lang="ru-RU" sz="1200">
                <a:solidFill>
                  <a:srgbClr val="000000"/>
                </a:solidFill>
              </a:rPr>
              <a:pPr/>
              <a:t>18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654441" y="503926"/>
            <a:ext cx="6617759" cy="25609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/>
          </p:nvPr>
        </p:nvSpPr>
        <p:spPr>
          <a:xfrm>
            <a:off x="1323553" y="3228896"/>
            <a:ext cx="7277238" cy="3058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03563" y="493713"/>
            <a:ext cx="3695700" cy="2559050"/>
          </a:xfrm>
          <a:ln/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emf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emf"/><Relationship Id="rId5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4048125"/>
            <a:ext cx="304800" cy="2270125"/>
          </a:xfrm>
          <a:prstGeom prst="rect">
            <a:avLst/>
          </a:prstGeom>
          <a:solidFill>
            <a:srgbClr val="827F7F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7885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0" y="3892550"/>
            <a:ext cx="9907588" cy="11049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8853" name="Текст 2"/>
          <p:cNvSpPr>
            <a:spLocks noGrp="1"/>
          </p:cNvSpPr>
          <p:nvPr>
            <p:ph type="subTitle" idx="1"/>
          </p:nvPr>
        </p:nvSpPr>
        <p:spPr bwMode="auto">
          <a:xfrm>
            <a:off x="0" y="6048375"/>
            <a:ext cx="9907588" cy="4000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714375" indent="0" eaLnBrk="0" hangingPunct="0">
              <a:buFontTx/>
              <a:buNone/>
              <a:defRPr sz="1600">
                <a:solidFill>
                  <a:srgbClr val="E69024"/>
                </a:solidFill>
                <a:cs typeface="Arial" charset="0"/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logotip_mal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8" y="6324600"/>
            <a:ext cx="14414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9185275" y="6391275"/>
          <a:ext cx="301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15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5275" y="6391275"/>
                        <a:ext cx="301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 userDrawn="1"/>
        </p:nvSpPr>
        <p:spPr>
          <a:xfrm>
            <a:off x="6926263" y="6318250"/>
            <a:ext cx="2741612" cy="3429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917493-13BC-43DB-B58C-7BCC97E3D80F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274638"/>
            <a:ext cx="257175" cy="441325"/>
          </a:xfrm>
          <a:prstGeom prst="rect">
            <a:avLst/>
          </a:prstGeom>
          <a:solidFill>
            <a:srgbClr val="827F7F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74" y="1263650"/>
            <a:ext cx="9902825" cy="4862513"/>
          </a:xfrm>
        </p:spPr>
        <p:txBody>
          <a:bodyPr/>
          <a:lstStyle>
            <a:lvl1pPr marL="628650" indent="0">
              <a:buNone/>
              <a:defRPr sz="1800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628650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809625" indent="-180975"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990600" indent="-180975">
              <a:buFont typeface="Arial" pitchFamily="34" charset="0"/>
              <a:buChar char="−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1162050" indent="-171450">
              <a:buSzPct val="80000"/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</p:txBody>
      </p:sp>
      <p:sp>
        <p:nvSpPr>
          <p:cNvPr id="10" name="Заголовок 1"/>
          <p:cNvSpPr>
            <a:spLocks/>
          </p:cNvSpPr>
          <p:nvPr userDrawn="1"/>
        </p:nvSpPr>
        <p:spPr bwMode="auto">
          <a:xfrm>
            <a:off x="0" y="6326188"/>
            <a:ext cx="892492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sz="1000" dirty="0">
                <a:solidFill>
                  <a:srgbClr val="E67224"/>
                </a:solidFill>
              </a:rPr>
              <a:t>ПРЕЗЕНТАЦИЯ ДЛЯ КРЕДИТОРОВ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9185275" y="6391275"/>
          <a:ext cx="301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" name="CorelDRAW" r:id="rId3" imgW="36360" imgH="555120" progId="">
                  <p:embed/>
                </p:oleObj>
              </mc:Choice>
              <mc:Fallback>
                <p:oleObj name="CorelDRAW" r:id="rId3" imgW="36360" imgH="5551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5275" y="6391275"/>
                        <a:ext cx="301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0" y="266700"/>
            <a:ext cx="257175" cy="239713"/>
          </a:xfrm>
          <a:prstGeom prst="rect">
            <a:avLst/>
          </a:prstGeom>
          <a:solidFill>
            <a:srgbClr val="827F7F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 txBox="1">
            <a:spLocks/>
          </p:cNvSpPr>
          <p:nvPr userDrawn="1"/>
        </p:nvSpPr>
        <p:spPr>
          <a:xfrm>
            <a:off x="6926263" y="6318250"/>
            <a:ext cx="2741612" cy="3429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06B747F-C179-401A-8942-1E6B187E218C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Содержимое 2"/>
          <p:cNvSpPr>
            <a:spLocks noGrp="1"/>
          </p:cNvSpPr>
          <p:nvPr>
            <p:ph idx="13"/>
          </p:nvPr>
        </p:nvSpPr>
        <p:spPr>
          <a:xfrm>
            <a:off x="323850" y="152401"/>
            <a:ext cx="9582151" cy="436074"/>
          </a:xfrm>
        </p:spPr>
        <p:txBody>
          <a:bodyPr/>
          <a:lstStyle>
            <a:lvl1pPr marL="628650" indent="0">
              <a:buNone/>
              <a:defRPr sz="2400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628650" indent="0">
              <a:buNone/>
              <a:defRPr sz="1100" b="1">
                <a:solidFill>
                  <a:srgbClr val="E67224"/>
                </a:solidFill>
                <a:latin typeface="Arial" pitchFamily="34" charset="0"/>
                <a:cs typeface="Arial" pitchFamily="34" charset="0"/>
              </a:defRPr>
            </a:lvl2pPr>
            <a:lvl3pPr marL="628650" indent="0">
              <a:defRPr/>
            </a:lvl3pPr>
            <a:lvl4pPr marL="628650" indent="0">
              <a:defRPr/>
            </a:lvl4pPr>
            <a:lvl5pPr marL="628650" indent="0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74" y="1263650"/>
            <a:ext cx="9902825" cy="4862513"/>
          </a:xfrm>
        </p:spPr>
        <p:txBody>
          <a:bodyPr/>
          <a:lstStyle>
            <a:lvl1pPr marL="628650" indent="0">
              <a:buNone/>
              <a:defRPr sz="1800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628650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628650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628650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628650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"/>
          <p:cNvSpPr>
            <a:spLocks/>
          </p:cNvSpPr>
          <p:nvPr userDrawn="1"/>
        </p:nvSpPr>
        <p:spPr bwMode="auto">
          <a:xfrm>
            <a:off x="0" y="6326188"/>
            <a:ext cx="892492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sz="1000" dirty="0">
                <a:solidFill>
                  <a:schemeClr val="accent3">
                    <a:lumMod val="75000"/>
                  </a:schemeClr>
                </a:solidFill>
              </a:rPr>
              <a:t>ПРЕЗЕНТАЦИЯ ДЛЯ КРЕДИТОРОВ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63" y="222176"/>
            <a:ext cx="1092886" cy="742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>
            <a:spLocks noGrp="1"/>
          </p:cNvSpPr>
          <p:nvPr>
            <p:ph idx="13"/>
          </p:nvPr>
        </p:nvSpPr>
        <p:spPr>
          <a:xfrm>
            <a:off x="0" y="152401"/>
            <a:ext cx="9906001" cy="968374"/>
          </a:xfrm>
        </p:spPr>
        <p:txBody>
          <a:bodyPr/>
          <a:lstStyle>
            <a:lvl1pPr marL="628650" indent="0">
              <a:buNone/>
              <a:defRPr sz="2400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628650" indent="0">
              <a:spcBef>
                <a:spcPts val="100"/>
              </a:spcBef>
              <a:buNone/>
              <a:defRPr sz="1100" b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628650" indent="0">
              <a:defRPr/>
            </a:lvl3pPr>
            <a:lvl4pPr marL="628650" indent="0">
              <a:defRPr/>
            </a:lvl4pPr>
            <a:lvl5pPr marL="628650" indent="0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9185275" y="6391275"/>
          <a:ext cx="301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48" name="CorelDRAW" r:id="rId3" imgW="36360" imgH="555120" progId="">
                  <p:embed/>
                </p:oleObj>
              </mc:Choice>
              <mc:Fallback>
                <p:oleObj name="CorelDRAW" r:id="rId3" imgW="36360" imgH="5551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5275" y="6391275"/>
                        <a:ext cx="301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 userDrawn="1"/>
        </p:nvSpPr>
        <p:spPr>
          <a:xfrm>
            <a:off x="6926263" y="6318250"/>
            <a:ext cx="2741612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200">
                <a:solidFill>
                  <a:srgbClr val="898989"/>
                </a:solidFill>
                <a:latin typeface="+mn-lt"/>
              </a:rPr>
              <a:pPr algn="r">
                <a:defRPr/>
              </a:pPr>
              <a:t>‹#›</a:t>
            </a:fld>
            <a:endParaRPr lang="ru-RU" sz="120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274638"/>
            <a:ext cx="257175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74" y="1263650"/>
            <a:ext cx="9902825" cy="4862513"/>
          </a:xfrm>
        </p:spPr>
        <p:txBody>
          <a:bodyPr/>
          <a:lstStyle>
            <a:lvl1pPr marL="628650" indent="0">
              <a:buNone/>
              <a:defRPr sz="1800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628650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809625" indent="-180975"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990600" indent="-180975">
              <a:buFont typeface="Arial" pitchFamily="34" charset="0"/>
              <a:buChar char="−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1162050" indent="-171450">
              <a:buSzPct val="80000"/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325" y="222177"/>
            <a:ext cx="922724" cy="627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2F4F612-2558-4D8C-ADDE-E6CC365D1064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0997D47-5636-46B0-B7D7-B5B46059B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48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1.png"/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6"/>
          <a:stretch>
            <a:fillRect/>
          </a:stretch>
        </p:blipFill>
        <p:spPr bwMode="auto">
          <a:xfrm>
            <a:off x="-77391" y="5570539"/>
            <a:ext cx="49908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960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new.png"/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5" b="28607"/>
          <a:stretch>
            <a:fillRect/>
          </a:stretch>
        </p:blipFill>
        <p:spPr bwMode="auto">
          <a:xfrm>
            <a:off x="4763824" y="5514976"/>
            <a:ext cx="510090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001955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10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29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4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3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3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16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5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6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66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990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4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3" descr="logoti_bol.gi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52438"/>
            <a:ext cx="18002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4048125"/>
            <a:ext cx="304800" cy="2270125"/>
          </a:xfrm>
          <a:prstGeom prst="rect">
            <a:avLst/>
          </a:prstGeom>
          <a:solidFill>
            <a:srgbClr val="827F7F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marL="714375" indent="-7143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+mj-lt"/>
          <a:ea typeface="+mj-ea"/>
          <a:cs typeface="+mj-cs"/>
        </a:defRPr>
      </a:lvl1pPr>
      <a:lvl2pPr marL="714375" indent="-7143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2pPr>
      <a:lvl3pPr marL="714375" indent="-7143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3pPr>
      <a:lvl4pPr marL="714375" indent="-7143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4pPr>
      <a:lvl5pPr marL="714375" indent="-7143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5pPr>
      <a:lvl6pPr marL="11715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6pPr>
      <a:lvl7pPr marL="16287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7pPr>
      <a:lvl8pPr marL="20859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8pPr>
      <a:lvl9pPr marL="2543175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27F7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50813"/>
            <a:ext cx="9906000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658813" y="1323975"/>
            <a:ext cx="8556625" cy="490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25" r:id="rId3"/>
    <p:sldLayoutId id="2147483958" r:id="rId4"/>
    <p:sldLayoutId id="2147483972" r:id="rId5"/>
  </p:sldLayoutIdLst>
  <p:txStyles>
    <p:titleStyle>
      <a:lvl1pPr marL="628650" indent="-6286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827F7F"/>
          </a:solidFill>
          <a:latin typeface="+mj-lt"/>
          <a:ea typeface="+mj-ea"/>
          <a:cs typeface="+mj-cs"/>
        </a:defRPr>
      </a:lvl1pPr>
      <a:lvl2pPr marL="628650" indent="-6286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>
          <a:solidFill>
            <a:srgbClr val="827F7F"/>
          </a:solidFill>
          <a:latin typeface="Arial" charset="0"/>
          <a:cs typeface="Arial" charset="0"/>
        </a:defRPr>
      </a:lvl2pPr>
      <a:lvl3pPr marL="628650" indent="-6286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>
          <a:solidFill>
            <a:srgbClr val="827F7F"/>
          </a:solidFill>
          <a:latin typeface="Arial" charset="0"/>
          <a:cs typeface="Arial" charset="0"/>
        </a:defRPr>
      </a:lvl3pPr>
      <a:lvl4pPr marL="628650" indent="-6286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>
          <a:solidFill>
            <a:srgbClr val="827F7F"/>
          </a:solidFill>
          <a:latin typeface="Arial" charset="0"/>
          <a:cs typeface="Arial" charset="0"/>
        </a:defRPr>
      </a:lvl4pPr>
      <a:lvl5pPr marL="628650" indent="-6286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>
          <a:solidFill>
            <a:srgbClr val="827F7F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rgbClr val="827F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82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2" charset="2"/>
        <a:buChar char="§"/>
        <a:defRPr sz="2000" kern="1200">
          <a:solidFill>
            <a:srgbClr val="827F7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827F7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 kern="1200">
          <a:solidFill>
            <a:srgbClr val="827F7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EB0B9-AB1E-4758-8678-2A4FB2A49FD7}" type="datetimeFigureOut">
              <a:rPr lang="ru-RU" smtClean="0"/>
              <a:t>28.10.18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E4D0-C499-4743-8480-DFD281597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52514" y="-26987"/>
            <a:ext cx="8815652" cy="481448"/>
          </a:xfrm>
          <a:prstGeom prst="rect">
            <a:avLst/>
          </a:prstGeom>
        </p:spPr>
        <p:txBody>
          <a:bodyPr lIns="95792" tIns="47896" rIns="95792" bIns="47896">
            <a:spAutoFit/>
          </a:bodyPr>
          <a:lstStyle/>
          <a:p>
            <a:pPr algn="ctr">
              <a:defRPr/>
            </a:pPr>
            <a:endParaRPr lang="ru-RU" sz="2500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0" y="2775562"/>
            <a:ext cx="9906000" cy="268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92" tIns="47896" rIns="95792" bIns="47896">
            <a:spAutoFit/>
          </a:bodyPr>
          <a:lstStyle/>
          <a:p>
            <a:pPr algn="ctr"/>
            <a:endParaRPr lang="ru-RU" sz="800" b="1" dirty="0" smtClean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  <a:p>
            <a:pPr algn="ctr"/>
            <a:endParaRPr lang="ru-RU" sz="2900" b="1" dirty="0" smtClean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ru-RU" sz="29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Валерий </a:t>
            </a:r>
            <a:r>
              <a:rPr lang="ru-RU" sz="29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Казейкин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Председатель </a:t>
            </a:r>
            <a:r>
              <a:rPr lang="ru-RU" sz="2400" dirty="0">
                <a:solidFill>
                  <a:srgbClr val="000090"/>
                </a:solidFill>
                <a:latin typeface="Times New Roman"/>
                <a:cs typeface="Times New Roman"/>
              </a:rPr>
              <a:t>секции Энергосбережение Экспертного совета по жилищной политике и ЖКХ Государственной </a:t>
            </a:r>
            <a:r>
              <a:rPr lang="ru-RU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Думы</a:t>
            </a:r>
          </a:p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Член Экспертного совета Правительства </a:t>
            </a:r>
            <a:r>
              <a:rPr lang="ru-RU" sz="2400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РФ</a:t>
            </a:r>
            <a:endParaRPr lang="ru-RU" sz="2400" dirty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Член </a:t>
            </a:r>
            <a:r>
              <a:rPr lang="ru-RU" sz="24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Общественного совета Министерства строительства и ЖКХ</a:t>
            </a:r>
          </a:p>
          <a:p>
            <a:endParaRPr lang="ru-RU" sz="1600" dirty="0">
              <a:solidFill>
                <a:srgbClr val="00009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000" y="62344"/>
            <a:ext cx="93472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2783" y="1060174"/>
            <a:ext cx="70567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90"/>
                </a:solidFill>
                <a:latin typeface="Times New Roman"/>
                <a:cs typeface="Times New Roman"/>
              </a:rPr>
              <a:t>XVIII </a:t>
            </a:r>
            <a:r>
              <a:rPr lang="ru-RU" sz="2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МЕЖРЕГИОНАЛЬНЫЙ ФОРУМ</a:t>
            </a:r>
            <a:endParaRPr lang="ru-RU" sz="28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800" dirty="0">
                <a:solidFill>
                  <a:srgbClr val="000090"/>
                </a:solidFill>
                <a:latin typeface="Times New Roman"/>
                <a:cs typeface="Times New Roman"/>
              </a:rPr>
              <a:t>«ЭФФЕКТИВНАЯ ЭНЕРГЕТИКА И РЕСУРСОСБЕРЕЖЕНИЕ</a:t>
            </a:r>
            <a:r>
              <a:rPr lang="ru-RU" sz="2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»</a:t>
            </a:r>
            <a:endParaRPr lang="ru-RU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76500" y="5723026"/>
            <a:ext cx="5231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90"/>
                </a:solidFill>
                <a:latin typeface="Times New Roman"/>
                <a:cs typeface="Times New Roman"/>
              </a:rPr>
              <a:t>8-9 НОЯБРЯ 2018 г.</a:t>
            </a:r>
          </a:p>
          <a:p>
            <a:pPr algn="ctr"/>
            <a:r>
              <a:rPr lang="ru-RU" sz="2000" dirty="0">
                <a:solidFill>
                  <a:srgbClr val="000090"/>
                </a:solidFill>
                <a:latin typeface="Times New Roman"/>
                <a:cs typeface="Times New Roman"/>
              </a:rPr>
              <a:t>г Киров «</a:t>
            </a:r>
            <a:r>
              <a:rPr lang="ru-RU" sz="2000" dirty="0" err="1">
                <a:solidFill>
                  <a:srgbClr val="000090"/>
                </a:solidFill>
                <a:latin typeface="Times New Roman"/>
                <a:cs typeface="Times New Roman"/>
              </a:rPr>
              <a:t>Инженериум</a:t>
            </a:r>
            <a:r>
              <a:rPr lang="ru-RU" sz="2000" dirty="0">
                <a:solidFill>
                  <a:srgbClr val="000090"/>
                </a:solidFill>
                <a:latin typeface="Times New Roman"/>
                <a:cs typeface="Times New Roman"/>
              </a:rPr>
              <a:t>», Преображенская, 41</a:t>
            </a:r>
          </a:p>
        </p:txBody>
      </p:sp>
    </p:spTree>
    <p:extLst>
      <p:ext uri="{BB962C8B-B14F-4D97-AF65-F5344CB8AC3E}">
        <p14:creationId xmlns:p14="http://schemas.microsoft.com/office/powerpoint/2010/main" val="398072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379904" y="188914"/>
            <a:ext cx="9331760" cy="7778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Автоматизация расчетов по Методике </a:t>
            </a:r>
            <a:r>
              <a:rPr lang="ru-RU" sz="24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оценки стоимости жизненного цикла и </a:t>
            </a:r>
            <a:r>
              <a:rPr lang="ru-RU" sz="24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класса </a:t>
            </a:r>
            <a:r>
              <a:rPr lang="ru-RU" sz="2400" b="1" dirty="0" err="1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энергоэффективности</a:t>
            </a:r>
            <a:r>
              <a:rPr lang="ru-RU" sz="24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зданий</a:t>
            </a:r>
            <a:endParaRPr lang="ru-RU" sz="2400" dirty="0">
              <a:solidFill>
                <a:srgbClr val="000090"/>
              </a:solidFill>
              <a:latin typeface="Arial" charset="0"/>
              <a:cs typeface="Lucida Sans Unicode" charset="0"/>
            </a:endParaRPr>
          </a:p>
        </p:txBody>
      </p:sp>
      <p:pic>
        <p:nvPicPr>
          <p:cNvPr id="2" name="Изображение 1" descr="Снимок экрана 2018-06-13 в 20.26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51" y="1096412"/>
            <a:ext cx="5380015" cy="2561912"/>
          </a:xfrm>
          <a:prstGeom prst="rect">
            <a:avLst/>
          </a:prstGeom>
        </p:spPr>
      </p:pic>
      <p:pic>
        <p:nvPicPr>
          <p:cNvPr id="4" name="Изображение 3" descr="Снимок экрана 2018-06-13 в 20.2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98" y="3825297"/>
            <a:ext cx="5828815" cy="27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570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4"/>
          <p:cNvSpPr>
            <a:spLocks noChangeArrowheads="1"/>
          </p:cNvSpPr>
          <p:nvPr/>
        </p:nvSpPr>
        <p:spPr bwMode="auto">
          <a:xfrm>
            <a:off x="3950363" y="1447800"/>
            <a:ext cx="5855890" cy="505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>
            <a:spAutoFit/>
          </a:bodyPr>
          <a:lstStyle/>
          <a:p>
            <a:pPr algn="just"/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Технологии информационного моделирования (BIM),</a:t>
            </a:r>
          </a:p>
          <a:p>
            <a:pPr algn="just"/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использованные при проектировании и строительстве дома ДОН позволили обеспечить оптимизацию проектных решений и объемов используемых ресурсов по стоимости, </a:t>
            </a:r>
            <a:r>
              <a:rPr lang="ru-RU" sz="17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энергоэффективности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срокам  строительства через оптимизацию графика СМР. Для моделирования использовалась программа </a:t>
            </a:r>
            <a:r>
              <a:rPr lang="ru-RU" sz="17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Autodesk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17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Revit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плагин к </a:t>
            </a:r>
            <a:r>
              <a:rPr lang="ru-RU" sz="17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Revit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7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Рекомпозитор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Менеджер параметров, расчет стоимости производился на АВС 4,База знаний АВС.</a:t>
            </a:r>
          </a:p>
          <a:p>
            <a:pPr algn="just"/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algn="just"/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В целом использование BIM привело к 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сокращение сроков проектирования до 40% 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с высоким качеством проектной документации. 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Ускорило процесс согласования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проектных решений. Обеспечило 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сокращению сроков строительства в два раза.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Позволило 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снизить энергопотребление более чем на 50% и получить </a:t>
            </a:r>
            <a:r>
              <a:rPr lang="ru-RU" sz="17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энергопаспорт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дома по классу «А».</a:t>
            </a:r>
            <a:r>
              <a:rPr lang="ru-RU" sz="17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17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Привело </a:t>
            </a:r>
            <a:r>
              <a:rPr lang="ru-RU" sz="17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к снижению себестоимости</a:t>
            </a:r>
            <a:r>
              <a:rPr lang="ru-RU" sz="17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строительства дома ДОН с внутренней отделкой </a:t>
            </a:r>
            <a:r>
              <a:rPr lang="ru-RU" sz="17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до </a:t>
            </a:r>
            <a:r>
              <a:rPr lang="ru-RU" sz="1700" b="1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21950 </a:t>
            </a:r>
            <a:r>
              <a:rPr lang="ru-RU" sz="17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руб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за </a:t>
            </a:r>
            <a:r>
              <a:rPr lang="ru-RU" sz="17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кв</a:t>
            </a:r>
            <a:r>
              <a:rPr lang="ru-RU" sz="17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м</a:t>
            </a:r>
          </a:p>
          <a:p>
            <a:pPr algn="just"/>
            <a:endParaRPr lang="ru-RU" sz="1700" dirty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5842" name="Изображение 7" descr="Снимок экрана 2017-01-24 в 22.4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4" y="4179888"/>
            <a:ext cx="3400029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Изображение 8" descr="Снимок экрана 2017-01-24 в 22.50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4750"/>
            <a:ext cx="390564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15"/>
          <p:cNvSpPr>
            <a:spLocks/>
          </p:cNvSpPr>
          <p:nvPr/>
        </p:nvSpPr>
        <p:spPr bwMode="auto">
          <a:xfrm>
            <a:off x="-299243" y="-92075"/>
            <a:ext cx="985440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marL="598488" algn="ctr" eaLnBrk="0" hangingPunct="0">
              <a:spcBef>
                <a:spcPct val="20000"/>
              </a:spcBef>
            </a:pPr>
            <a:r>
              <a:rPr lang="ru-RU" sz="23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Результаты применения </a:t>
            </a:r>
            <a:r>
              <a:rPr lang="en-US" sz="23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BIM</a:t>
            </a:r>
            <a:r>
              <a:rPr lang="ru-RU" sz="23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при проектировании </a:t>
            </a:r>
          </a:p>
          <a:p>
            <a:pPr marL="598488" algn="ctr" eaLnBrk="0" hangingPunct="0">
              <a:spcBef>
                <a:spcPct val="20000"/>
              </a:spcBef>
            </a:pPr>
            <a:r>
              <a:rPr lang="ru-RU" sz="23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и строительстве </a:t>
            </a:r>
            <a:r>
              <a:rPr lang="ru-RU" sz="2300" b="1" dirty="0" err="1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энергоэффективного</a:t>
            </a:r>
            <a:r>
              <a:rPr lang="ru-RU" sz="23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23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дома ДОН </a:t>
            </a:r>
          </a:p>
        </p:txBody>
      </p:sp>
    </p:spTree>
    <p:extLst>
      <p:ext uri="{BB962C8B-B14F-4D97-AF65-F5344CB8AC3E}">
        <p14:creationId xmlns:p14="http://schemas.microsoft.com/office/powerpoint/2010/main" val="314412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5"/>
          <p:cNvSpPr>
            <a:spLocks/>
          </p:cNvSpPr>
          <p:nvPr/>
        </p:nvSpPr>
        <p:spPr bwMode="auto">
          <a:xfrm>
            <a:off x="-65351" y="44450"/>
            <a:ext cx="985440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2" tIns="43636" rIns="87272" bIns="43636"/>
          <a:lstStyle/>
          <a:p>
            <a:pPr marL="596900" algn="ctr" eaLnBrk="0" hangingPunct="0">
              <a:spcBef>
                <a:spcPct val="20000"/>
              </a:spcBef>
            </a:pPr>
            <a:r>
              <a:rPr lang="ru-RU" sz="23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Применение рекуператоров при строительстве энергоэффективного дома ДОН </a:t>
            </a:r>
          </a:p>
        </p:txBody>
      </p:sp>
      <p:sp>
        <p:nvSpPr>
          <p:cNvPr id="68610" name="Прямоугольник 2"/>
          <p:cNvSpPr>
            <a:spLocks noChangeArrowheads="1"/>
          </p:cNvSpPr>
          <p:nvPr/>
        </p:nvSpPr>
        <p:spPr bwMode="auto">
          <a:xfrm>
            <a:off x="116947" y="5053013"/>
            <a:ext cx="9594718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algn="just"/>
            <a:r>
              <a:rPr lang="ru-RU" sz="22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Устройство работает на основе принципа рекуперации тепла, с помощью керамического теплообменника, расположенного внутри устройства, который накапливает тепло, переданное воздушным потоком, который входит или выходит в/из комнаты и возвращает его, когда поток меняет свое направление.</a:t>
            </a:r>
          </a:p>
        </p:txBody>
      </p:sp>
      <p:pic>
        <p:nvPicPr>
          <p:cNvPr id="68611" name="Изображение 3" descr="Снимок экрана 2017-05-13 в 11.5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1" y="925514"/>
            <a:ext cx="8543925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Изображение 4" descr="Снимок экрана 2017-05-13 в 11.50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030" y="1196976"/>
            <a:ext cx="226152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7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5"/>
          <p:cNvSpPr>
            <a:spLocks/>
          </p:cNvSpPr>
          <p:nvPr/>
        </p:nvSpPr>
        <p:spPr bwMode="auto">
          <a:xfrm>
            <a:off x="-607076" y="81760"/>
            <a:ext cx="985440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626972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Применение инновационных электрических котлов</a:t>
            </a:r>
          </a:p>
          <a:p>
            <a:pPr marL="626972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«</a:t>
            </a:r>
            <a:r>
              <a:rPr lang="ru-RU" sz="24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Термарон</a:t>
            </a:r>
            <a:r>
              <a:rPr lang="ru-RU" sz="24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» при строительстве </a:t>
            </a:r>
            <a:r>
              <a:rPr lang="ru-RU" sz="24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энергоэффективных</a:t>
            </a:r>
            <a:r>
              <a:rPr lang="ru-RU" sz="24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домов </a:t>
            </a:r>
          </a:p>
        </p:txBody>
      </p:sp>
      <p:pic>
        <p:nvPicPr>
          <p:cNvPr id="3" name="Изображение 2" descr="Снимок экрана 2017-06-04 в 16.46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7" y="4493464"/>
            <a:ext cx="9161115" cy="1937742"/>
          </a:xfrm>
          <a:prstGeom prst="rect">
            <a:avLst/>
          </a:prstGeom>
        </p:spPr>
      </p:pic>
      <p:pic>
        <p:nvPicPr>
          <p:cNvPr id="2" name="Изображение 1" descr="Снимок экрана 2018-04-13 в 12.15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973667"/>
            <a:ext cx="60071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5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46246" y="-27384"/>
            <a:ext cx="8915400" cy="125272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Сравнительная характеристика 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электрических</a:t>
            </a:r>
            <a:b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и </a:t>
            </a: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газовых котлов с АТМ-ТЕРМ </a:t>
            </a:r>
            <a:endParaRPr lang="ru-RU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9" y="260648"/>
            <a:ext cx="1326147" cy="1008112"/>
          </a:xfrm>
          <a:prstGeom prst="rect">
            <a:avLst/>
          </a:prstGeom>
        </p:spPr>
      </p:pic>
      <p:pic>
        <p:nvPicPr>
          <p:cNvPr id="2" name="Изображение 1" descr="Снимок экрана 2018-04-09 в 10.17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65" y="843149"/>
            <a:ext cx="704125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2176" y="211448"/>
            <a:ext cx="8145750" cy="12527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Показатели работы 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электрических</a:t>
            </a:r>
            <a:b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котлов </a:t>
            </a: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с АТМ-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ТЕРМАРОН по сравнению с нормативами </a:t>
            </a:r>
            <a:endParaRPr lang="ru-RU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9" y="260648"/>
            <a:ext cx="1326147" cy="1008112"/>
          </a:xfrm>
          <a:prstGeom prst="rect">
            <a:avLst/>
          </a:prstGeom>
        </p:spPr>
      </p:pic>
      <p:pic>
        <p:nvPicPr>
          <p:cNvPr id="5" name="Изображение 4" descr="Снимок экрана 2018-06-12 в 18.51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62"/>
            <a:ext cx="9906000" cy="50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9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4" y="476672"/>
            <a:ext cx="1326147" cy="10081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54645" y="188640"/>
            <a:ext cx="7956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000090"/>
                </a:solidFill>
                <a:latin typeface="Times New Roman"/>
                <a:ea typeface="+mj-ea"/>
                <a:cs typeface="Times New Roman"/>
              </a:rPr>
              <a:t>О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ea typeface="+mj-ea"/>
                <a:cs typeface="Times New Roman"/>
              </a:rPr>
              <a:t>бъекты на которые установлены котлы </a:t>
            </a:r>
            <a:r>
              <a:rPr lang="ru-RU" sz="2400" b="1" dirty="0" err="1" smtClean="0">
                <a:solidFill>
                  <a:srgbClr val="000090"/>
                </a:solidFill>
                <a:latin typeface="Times New Roman"/>
                <a:ea typeface="+mj-ea"/>
                <a:cs typeface="Times New Roman"/>
              </a:rPr>
              <a:t>Термарон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ea typeface="+mj-ea"/>
                <a:cs typeface="Times New Roman"/>
              </a:rPr>
              <a:t> (многоквартирные дома и офисы)</a:t>
            </a:r>
            <a:endParaRPr lang="ru-RU" sz="2400" b="1" dirty="0">
              <a:solidFill>
                <a:srgbClr val="000090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6" name="Объект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83" y="1507757"/>
            <a:ext cx="2540000" cy="255237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82" y="1596288"/>
            <a:ext cx="2338917" cy="24638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Изображение 1" descr="Снимок экрана 2018-04-13 в 12.32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16" y="4378808"/>
            <a:ext cx="5122333" cy="2457651"/>
          </a:xfrm>
          <a:prstGeom prst="rect">
            <a:avLst/>
          </a:prstGeom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94" y="2190572"/>
            <a:ext cx="2357277" cy="18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25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25612" y="-325858"/>
            <a:ext cx="1011187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  <a:t>Статистика много и малоэтажного строительства</a:t>
            </a:r>
            <a:b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25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в </a:t>
            </a:r>
            <a: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  <a:t>России</a:t>
            </a:r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endParaRPr lang="ru-RU" sz="2500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" name="Изображение 1" descr="Снимок экрана 2018-08-29 в 15.55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8" y="0"/>
            <a:ext cx="955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239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62121" y="288137"/>
            <a:ext cx="9634273" cy="777875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endParaRPr lang="ru-RU" sz="2500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525" y="11664"/>
            <a:ext cx="924168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Внедрение </a:t>
            </a:r>
            <a:r>
              <a:rPr lang="ru-RU" sz="24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энергоэффективных</a:t>
            </a: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технологий в пилотном проекте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«Реконструкция жилого фонда в поселке Малый Маяк, пер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. Кривой</a:t>
            </a: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, д.9, 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Алушта</a:t>
            </a: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, Крым»</a:t>
            </a:r>
          </a:p>
        </p:txBody>
      </p:sp>
      <p:pic>
        <p:nvPicPr>
          <p:cNvPr id="5" name="Изображение 4" descr="Снимок экрана 2018-07-09 в 12.59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92" y="4113169"/>
            <a:ext cx="3660391" cy="2344222"/>
          </a:xfrm>
          <a:prstGeom prst="rect">
            <a:avLst/>
          </a:prstGeom>
        </p:spPr>
      </p:pic>
      <p:pic>
        <p:nvPicPr>
          <p:cNvPr id="6" name="Изображение 5" descr="Снимок экрана 2018-07-09 в 13.0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5" y="4113169"/>
            <a:ext cx="3811763" cy="2375513"/>
          </a:xfrm>
          <a:prstGeom prst="rect">
            <a:avLst/>
          </a:prstGeom>
        </p:spPr>
      </p:pic>
      <p:pic>
        <p:nvPicPr>
          <p:cNvPr id="7" name="Изображение 6" descr="Снимок экрана 2018-07-09 в 13.01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90" y="1315327"/>
            <a:ext cx="6851779" cy="255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353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ChangeArrowheads="1"/>
          </p:cNvSpPr>
          <p:nvPr/>
        </p:nvSpPr>
        <p:spPr bwMode="auto">
          <a:xfrm>
            <a:off x="428229" y="333375"/>
            <a:ext cx="926795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290" tIns="34471" rIns="66290" bIns="34471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2100" b="1">
                <a:solidFill>
                  <a:srgbClr val="000090"/>
                </a:solidFill>
              </a:rPr>
              <a:t>Контакты</a:t>
            </a:r>
            <a:endParaRPr lang="ru-RU" sz="2200" b="1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194337" y="3459163"/>
            <a:ext cx="9439936" cy="360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92" tIns="47896" rIns="95792" bIns="47896">
            <a:spAutoFit/>
          </a:bodyPr>
          <a:lstStyle/>
          <a:p>
            <a:endParaRPr lang="ru-RU" sz="2100" b="1" dirty="0">
              <a:solidFill>
                <a:srgbClr val="000090"/>
              </a:solidFill>
            </a:endParaRPr>
          </a:p>
          <a:p>
            <a:endParaRPr lang="ru-RU" sz="2100" b="1" dirty="0">
              <a:solidFill>
                <a:srgbClr val="000090"/>
              </a:solidFill>
            </a:endParaRPr>
          </a:p>
          <a:p>
            <a:endParaRPr lang="ru-RU" sz="2100" b="1" dirty="0">
              <a:solidFill>
                <a:srgbClr val="000090"/>
              </a:solidFill>
            </a:endParaRPr>
          </a:p>
          <a:p>
            <a:pPr algn="ctr"/>
            <a:r>
              <a:rPr lang="ru-RU" sz="2100" b="1" dirty="0">
                <a:solidFill>
                  <a:srgbClr val="000090"/>
                </a:solidFill>
                <a:latin typeface="Times New Roman"/>
                <a:cs typeface="Times New Roman"/>
              </a:rPr>
              <a:t>Валерий Казейкин</a:t>
            </a:r>
            <a:endParaRPr lang="ru-RU" sz="21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000090"/>
                </a:solidFill>
                <a:latin typeface="Times New Roman"/>
                <a:cs typeface="Times New Roman"/>
              </a:rPr>
              <a:t>Председатель секции Энергосбережение Экспертного совета по жилищной политике и ЖКХ Государственной Думы</a:t>
            </a:r>
          </a:p>
          <a:p>
            <a:pPr algn="ctr">
              <a:lnSpc>
                <a:spcPct val="90000"/>
              </a:lnSpc>
            </a:pPr>
            <a:r>
              <a:rPr lang="ru-RU" sz="21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Член </a:t>
            </a:r>
            <a:r>
              <a:rPr lang="ru-RU" sz="2100" dirty="0">
                <a:solidFill>
                  <a:srgbClr val="000090"/>
                </a:solidFill>
                <a:latin typeface="Times New Roman"/>
                <a:cs typeface="Times New Roman"/>
              </a:rPr>
              <a:t>Экспертного совета Правительства РФ</a:t>
            </a:r>
          </a:p>
          <a:p>
            <a:pPr algn="ctr">
              <a:lnSpc>
                <a:spcPct val="90000"/>
              </a:lnSpc>
            </a:pPr>
            <a:r>
              <a:rPr lang="ru-RU" sz="2100" dirty="0">
                <a:solidFill>
                  <a:srgbClr val="000090"/>
                </a:solidFill>
                <a:latin typeface="Times New Roman"/>
                <a:cs typeface="Times New Roman"/>
              </a:rPr>
              <a:t>Член Общественного совета Министерства строительства и ЖКХ</a:t>
            </a:r>
          </a:p>
          <a:p>
            <a:pPr algn="ctr"/>
            <a:r>
              <a:rPr lang="ru-RU" sz="2100" b="1" dirty="0">
                <a:solidFill>
                  <a:srgbClr val="000090"/>
                </a:solidFill>
                <a:latin typeface="Times New Roman"/>
                <a:cs typeface="Times New Roman"/>
              </a:rPr>
              <a:t>Моб. тел:+7(903) 9691543</a:t>
            </a:r>
          </a:p>
          <a:p>
            <a:pPr algn="ctr"/>
            <a:r>
              <a:rPr lang="tr-TR" sz="21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E-mail:nomaif@yandex</a:t>
            </a:r>
            <a:r>
              <a:rPr lang="ru-RU" sz="2100" b="1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  <a:r>
              <a:rPr lang="en-US" sz="21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ru</a:t>
            </a:r>
            <a:r>
              <a:rPr lang="ru-RU" sz="2100" b="1" dirty="0">
                <a:solidFill>
                  <a:srgbClr val="000090"/>
                </a:solidFill>
                <a:latin typeface="Times New Roman"/>
                <a:cs typeface="Times New Roman"/>
              </a:rPr>
              <a:t>  </a:t>
            </a:r>
          </a:p>
          <a:p>
            <a:pPr algn="ctr"/>
            <a:r>
              <a:rPr lang="tr-TR" sz="2100" b="1" dirty="0">
                <a:solidFill>
                  <a:srgbClr val="000090"/>
                </a:solidFill>
                <a:latin typeface="Times New Roman"/>
                <a:cs typeface="Times New Roman"/>
              </a:rPr>
              <a:t>http://</a:t>
            </a:r>
            <a:r>
              <a:rPr lang="tr-TR" sz="21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npmaif.ru</a:t>
            </a:r>
            <a:endParaRPr lang="ru-RU" sz="21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53251" name="Изображение 1" descr="Снимок экрана 2016-10-23 в 19.30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34" y="1268413"/>
            <a:ext cx="2808419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915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52513" y="-26988"/>
            <a:ext cx="8815652" cy="461963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ctr">
              <a:defRPr/>
            </a:pPr>
            <a:endParaRPr lang="ru-RU" sz="2400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326" y="-100013"/>
            <a:ext cx="7048013" cy="1200324"/>
          </a:xfrm>
          <a:prstGeom prst="rect">
            <a:avLst/>
          </a:prstGeom>
          <a:effectLst>
            <a:outerShdw blurRad="50800" dist="38100" dir="5400000" algn="ctr" rotWithShape="0">
              <a:schemeClr val="bg1"/>
            </a:outerShdw>
          </a:effectLst>
        </p:spPr>
        <p:txBody>
          <a:bodyPr wrap="none" lIns="91435" tIns="45718" rIns="91435" bIns="45718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Программа</a:t>
            </a:r>
            <a:br>
              <a:rPr lang="ru-RU" sz="2400" b="1" dirty="0">
                <a:solidFill>
                  <a:srgbClr val="003399"/>
                </a:solidFill>
                <a:latin typeface="Times New Roman"/>
                <a:cs typeface="Times New Roman"/>
              </a:rPr>
            </a:br>
            <a:r>
              <a:rPr lang="ru-RU"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партии «Единая Россия» по поддержке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 развития жилищного строительства «Свой дом»</a:t>
            </a:r>
            <a:endParaRPr lang="ru-RU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4172215" y="1154520"/>
            <a:ext cx="5695950" cy="59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algn="just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Решение 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Президиума </a:t>
            </a: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Генерального совета партии «Единая Россия» 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по  вопросу «О доступности системы ипотечного кредитования для населения»  (15 сентября 2005 года г. Москва). </a:t>
            </a: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Решение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VII</a:t>
            </a: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Съезда  партии «Единая Россия» 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о начале реализации партийного проекта, направленного на реализацию </a:t>
            </a: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государственной политики 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в области малоэтажного </a:t>
            </a: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жилищного строительства 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в рамках приоритетного национального проекта «Доступное и комфортное жилье - гражданам России» (</a:t>
            </a:r>
            <a:r>
              <a:rPr lang="ru-RU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 декабря 2006 года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, Екатеринбург). Решение координационного совещания о создании рабочей группы и экспертного совета по разработке первой редакции партийной программы (7 февраля 2007 года, Москва). </a:t>
            </a:r>
            <a:r>
              <a:rPr lang="ru-RU" sz="2000" dirty="0" smtClean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Включение программы «Свой дом» в партийной проект </a:t>
            </a:r>
            <a:r>
              <a:rPr lang="ru-RU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«Школа грамотного потребителя»</a:t>
            </a:r>
            <a:r>
              <a:rPr lang="ru-RU" sz="2000" dirty="0" smtClean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(май 2016 г по 2020 год) </a:t>
            </a:r>
          </a:p>
          <a:p>
            <a:pPr algn="just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dirty="0">
              <a:solidFill>
                <a:srgbClr val="003399"/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20555" r="32649" b="17899"/>
          <a:stretch>
            <a:fillRect/>
          </a:stretch>
        </p:blipFill>
        <p:spPr bwMode="auto">
          <a:xfrm>
            <a:off x="1129904" y="1246328"/>
            <a:ext cx="1809221" cy="22066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Изображение 2" descr="Снимок экрана 2016-10-29 в 13.24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6" y="3529291"/>
            <a:ext cx="323664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Прямоугольник 3"/>
          <p:cNvSpPr>
            <a:spLocks noChangeArrowheads="1"/>
          </p:cNvSpPr>
          <p:nvPr/>
        </p:nvSpPr>
        <p:spPr bwMode="auto">
          <a:xfrm>
            <a:off x="-196056" y="5678975"/>
            <a:ext cx="468127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algn="ct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b="1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Сидякин Александр Геннадьевич</a:t>
            </a:r>
          </a:p>
          <a:p>
            <a:pPr algn="ct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Координатор программы «Свой дом»</a:t>
            </a:r>
          </a:p>
          <a:p>
            <a:pPr algn="ct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Первый заместитель Председателя </a:t>
            </a:r>
            <a:r>
              <a:rPr lang="ru-RU" sz="1600" dirty="0" smtClean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комитета</a:t>
            </a:r>
          </a:p>
          <a:p>
            <a:pPr algn="ct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1600" dirty="0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по жилищной политике и ЖКХ</a:t>
            </a:r>
          </a:p>
        </p:txBody>
      </p:sp>
    </p:spTree>
    <p:extLst>
      <p:ext uri="{BB962C8B-B14F-4D97-AF65-F5344CB8AC3E}">
        <p14:creationId xmlns:p14="http://schemas.microsoft.com/office/powerpoint/2010/main" val="82224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25612" y="-325858"/>
            <a:ext cx="1011187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  <a:t>Статистика много и малоэтажного строительства</a:t>
            </a:r>
            <a:b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25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в </a:t>
            </a:r>
            <a: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  <a:t>России</a:t>
            </a:r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endParaRPr lang="ru-RU" sz="2500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4" name="Изображение 3" descr="Снимок экрана 2018-08-27 в 17.12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688"/>
            <a:ext cx="9906000" cy="54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95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25612" y="-325858"/>
            <a:ext cx="1011187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  <a:t>Статистика много и малоэтажного строительства</a:t>
            </a:r>
            <a:b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25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в </a:t>
            </a:r>
            <a:r>
              <a:rPr lang="ru-RU" sz="2500" b="1" dirty="0">
                <a:solidFill>
                  <a:srgbClr val="000090"/>
                </a:solidFill>
                <a:latin typeface="Times New Roman"/>
                <a:cs typeface="Times New Roman"/>
              </a:rPr>
              <a:t>России</a:t>
            </a:r>
            <a:r>
              <a:rPr lang="ru-RU" sz="25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2500" dirty="0">
                <a:solidFill>
                  <a:srgbClr val="262699"/>
                </a:solidFill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r>
              <a:rPr lang="ru-RU" sz="2500" dirty="0">
                <a:latin typeface="Arial" charset="0"/>
              </a:rPr>
              <a:t/>
            </a:r>
            <a:br>
              <a:rPr lang="ru-RU" sz="2500" dirty="0">
                <a:latin typeface="Arial" charset="0"/>
              </a:rPr>
            </a:br>
            <a:endParaRPr lang="ru-RU" sz="2500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" name="Изображение 1" descr="Снимок экрана 2018-08-27 в 17.14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798"/>
            <a:ext cx="9906000" cy="5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249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52513" y="-26988"/>
            <a:ext cx="8815652" cy="481013"/>
          </a:xfrm>
          <a:prstGeom prst="rect">
            <a:avLst/>
          </a:prstGeom>
        </p:spPr>
        <p:txBody>
          <a:bodyPr lIns="95779" tIns="47890" rIns="95779" bIns="47890">
            <a:spAutoFit/>
          </a:bodyPr>
          <a:lstStyle/>
          <a:p>
            <a:pPr algn="ctr">
              <a:defRPr/>
            </a:pPr>
            <a:endParaRPr lang="ru-RU" sz="2500" dirty="0">
              <a:solidFill>
                <a:schemeClr val="accent6"/>
              </a:solidFill>
              <a:latin typeface="Times New Roman"/>
              <a:ea typeface="Microsoft YaHei" charset="0"/>
              <a:cs typeface="Times New Roman"/>
            </a:endParaRPr>
          </a:p>
        </p:txBody>
      </p:sp>
      <p:sp>
        <p:nvSpPr>
          <p:cNvPr id="45058" name="Прямоугольник 1"/>
          <p:cNvSpPr>
            <a:spLocks noChangeArrowheads="1"/>
          </p:cNvSpPr>
          <p:nvPr/>
        </p:nvSpPr>
        <p:spPr bwMode="auto">
          <a:xfrm>
            <a:off x="245931" y="28576"/>
            <a:ext cx="946573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79" tIns="47890" rIns="95779" bIns="47890">
            <a:spAutoFit/>
          </a:bodyPr>
          <a:lstStyle/>
          <a:p>
            <a:pPr algn="ctr"/>
            <a:r>
              <a:rPr lang="ru-RU" sz="28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Малоэтажное строительство в Тюменской области</a:t>
            </a:r>
          </a:p>
          <a:p>
            <a:pPr algn="ctr"/>
            <a:endParaRPr lang="ru-RU" b="1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45059" name="Изображение 6" descr="Снимок экрана 2018-05-18 в 20.2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64" y="825500"/>
            <a:ext cx="7125096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7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7-01-24 в 22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166"/>
            <a:ext cx="9906000" cy="5889567"/>
          </a:xfrm>
          <a:prstGeom prst="rect">
            <a:avLst/>
          </a:prstGeom>
        </p:spPr>
      </p:pic>
      <p:sp>
        <p:nvSpPr>
          <p:cNvPr id="5" name="Rectangle 15"/>
          <p:cNvSpPr>
            <a:spLocks/>
          </p:cNvSpPr>
          <p:nvPr/>
        </p:nvSpPr>
        <p:spPr bwMode="auto">
          <a:xfrm>
            <a:off x="-565470" y="41089"/>
            <a:ext cx="9855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28650" algn="ctr" eaLnBrk="0" hangingPunct="0">
              <a:spcBef>
                <a:spcPct val="20000"/>
              </a:spcBef>
            </a:pP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Комплексное освоение территорий в целях малоэтажного строительства</a:t>
            </a:r>
            <a:endParaRPr lang="ru-RU" sz="24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124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5"/>
          <p:cNvSpPr>
            <a:spLocks/>
          </p:cNvSpPr>
          <p:nvPr/>
        </p:nvSpPr>
        <p:spPr bwMode="auto">
          <a:xfrm>
            <a:off x="-194336" y="188913"/>
            <a:ext cx="9906001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algn="ctr"/>
            <a:r>
              <a:rPr lang="ru-RU" sz="20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Примеры строительства</a:t>
            </a:r>
            <a:endParaRPr lang="ru-RU" sz="2000" b="1" dirty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ru-RU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з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нергоэффективных</a:t>
            </a:r>
            <a:r>
              <a:rPr lang="ru-RU" sz="20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домов по классу «А»</a:t>
            </a:r>
          </a:p>
        </p:txBody>
      </p:sp>
      <p:pic>
        <p:nvPicPr>
          <p:cNvPr id="27650" name="Изображение 1" descr="Снимок экрана 2017-01-24 в 22.04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76" y="3708401"/>
            <a:ext cx="528148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Изображение 3" descr="Снимок экрана 2017-01-24 в 22.0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1" y="1239839"/>
            <a:ext cx="299071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Изображение 4" descr="Снимок экрана 2017-01-24 в 22.03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2" y="1239839"/>
            <a:ext cx="271555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Изображение 5" descr="Снимок экрана 2017-01-24 в 22.10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2876"/>
            <a:ext cx="4034631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Изображение 9" descr="Снимок экрана 2017-01-24 в 22.31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55" y="1233489"/>
            <a:ext cx="271555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15"/>
          <p:cNvSpPr>
            <a:spLocks/>
          </p:cNvSpPr>
          <p:nvPr/>
        </p:nvSpPr>
        <p:spPr bwMode="auto">
          <a:xfrm>
            <a:off x="0" y="2995613"/>
            <a:ext cx="9906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algn="ctr"/>
            <a:r>
              <a:rPr lang="ru-RU" sz="23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27656" name="Rectangle 15"/>
          <p:cNvSpPr>
            <a:spLocks/>
          </p:cNvSpPr>
          <p:nvPr/>
        </p:nvSpPr>
        <p:spPr bwMode="auto">
          <a:xfrm>
            <a:off x="0" y="3303588"/>
            <a:ext cx="982689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marL="598488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300"/>
              <a:t>  Д </a:t>
            </a:r>
            <a:r>
              <a:rPr lang="ru-RU" sz="2300">
                <a:solidFill>
                  <a:srgbClr val="000090"/>
                </a:solidFill>
              </a:rPr>
              <a:t>«Кама»             «Болгарский дом»      «Активный дом </a:t>
            </a:r>
            <a:r>
              <a:rPr lang="ru-RU" sz="2300"/>
              <a:t>А++»</a:t>
            </a:r>
          </a:p>
        </p:txBody>
      </p:sp>
      <p:sp>
        <p:nvSpPr>
          <p:cNvPr id="27657" name="Rectangle 15"/>
          <p:cNvSpPr>
            <a:spLocks/>
          </p:cNvSpPr>
          <p:nvPr/>
        </p:nvSpPr>
        <p:spPr bwMode="auto">
          <a:xfrm>
            <a:off x="22358" y="6310313"/>
            <a:ext cx="4540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marL="598488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300">
                <a:solidFill>
                  <a:srgbClr val="000090"/>
                </a:solidFill>
              </a:rPr>
              <a:t>12 квартирный Дом «А»            </a:t>
            </a:r>
          </a:p>
        </p:txBody>
      </p:sp>
    </p:spTree>
    <p:extLst>
      <p:ext uri="{BB962C8B-B14F-4D97-AF65-F5344CB8AC3E}">
        <p14:creationId xmlns:p14="http://schemas.microsoft.com/office/powerpoint/2010/main" val="315307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6"/>
          <p:cNvSpPr txBox="1">
            <a:spLocks noChangeArrowheads="1"/>
          </p:cNvSpPr>
          <p:nvPr/>
        </p:nvSpPr>
        <p:spPr bwMode="auto">
          <a:xfrm>
            <a:off x="73952" y="3335338"/>
            <a:ext cx="9706504" cy="33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>
            <a:spAutoFit/>
          </a:bodyPr>
          <a:lstStyle/>
          <a:p>
            <a:pPr algn="just"/>
            <a:r>
              <a:rPr lang="ru-RU" sz="1500">
                <a:solidFill>
                  <a:srgbClr val="000090"/>
                </a:solidFill>
              </a:rPr>
              <a:t>Указом Президента РФ В.В. Путина от 07.05.2012 г. № 600 (пункт Б) поставлена задача по разработке мер направленных на снижение стоимости одного кв метра жилья на 20 % путем увеличения объема ввода в эксплуатацию жилья экономического класса. Одновременно Указом Президента РФ от 4 июня 2008 года № 889 предусмотрено снижение к 2020 году энергоёмкости валового внутреннего продукта РФ, в том числе жилищного строительства, не менее чем на 40 %. Реализация этих Указов осуществляется в рамках Президентской программы «Жилье для российской семьи» по которой предусмотрено построить дополнительно 25 млн кв м жилья по цене 35 тыс руб кв м и энергоэффективностью не ниже класса «В». Компания «Экодолье» является участником данной программы. В целях решения задачи по одновременному снижению цены и снижению энергопотребления «Экодолье» совместно с Национальным объединением проектировщиков при участии членов Общественного совета Министерства строительства и ЖКХ РФ провела Международный конкурс на лучший архитектурный проект жилого дома эконом-класса дом Дон. В конкурсе приняли участие 150 архитекторов из 15 стран. Победителем был признан воронежский архитектор К. Подвязкин. Одновременно "Экодолье" провела и закрытый тендер среди 1500 компаний производителей экологически чистых строительных материалов. </a:t>
            </a:r>
            <a:endParaRPr lang="ru-RU" sz="1100">
              <a:solidFill>
                <a:srgbClr val="000090"/>
              </a:solidFill>
            </a:endParaRPr>
          </a:p>
        </p:txBody>
      </p:sp>
      <p:pic>
        <p:nvPicPr>
          <p:cNvPr id="34818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90" y="1270000"/>
            <a:ext cx="2808419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5"/>
          <p:cNvSpPr>
            <a:spLocks/>
          </p:cNvSpPr>
          <p:nvPr/>
        </p:nvSpPr>
        <p:spPr bwMode="auto">
          <a:xfrm>
            <a:off x="-144462" y="41275"/>
            <a:ext cx="985612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algn="ctr"/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Конкурс на проектирование </a:t>
            </a:r>
            <a:r>
              <a:rPr lang="ru-RU" sz="24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энергоэффективного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жилого дома </a:t>
            </a:r>
            <a:r>
              <a:rPr lang="ru-RU" sz="24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квадрохаус</a:t>
            </a:r>
            <a:r>
              <a:rPr lang="ru-RU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«ДОН</a:t>
            </a:r>
            <a:r>
              <a:rPr lang="ru-RU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» проведенный с НОПРИЗ </a:t>
            </a:r>
            <a:endParaRPr lang="ru-RU" sz="24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34820" name="Изображение 2" descr="Снимок экрана 2016-09-07 в 10.46.3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11877"/>
          <a:stretch>
            <a:fillRect/>
          </a:stretch>
        </p:blipFill>
        <p:spPr>
          <a:xfrm>
            <a:off x="662121" y="1268413"/>
            <a:ext cx="4213490" cy="20685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Изображение 4" descr="Снимок экрана 2016-09-07 в 10.46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00" y="1268413"/>
            <a:ext cx="362188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8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6"/>
          <p:cNvSpPr txBox="1">
            <a:spLocks noChangeArrowheads="1"/>
          </p:cNvSpPr>
          <p:nvPr/>
        </p:nvSpPr>
        <p:spPr bwMode="auto">
          <a:xfrm>
            <a:off x="73952" y="3008314"/>
            <a:ext cx="9706504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>
            <a:spAutoFit/>
          </a:bodyPr>
          <a:lstStyle/>
          <a:p>
            <a:pPr algn="just"/>
            <a:r>
              <a:rPr lang="ru-RU" sz="1500"/>
              <a:t>Указом Президента</a:t>
            </a:r>
            <a:endParaRPr lang="ru-RU" sz="1100">
              <a:solidFill>
                <a:srgbClr val="000090"/>
              </a:solidFill>
            </a:endParaRPr>
          </a:p>
        </p:txBody>
      </p:sp>
      <p:sp>
        <p:nvSpPr>
          <p:cNvPr id="34818" name="Rectangle 15"/>
          <p:cNvSpPr>
            <a:spLocks/>
          </p:cNvSpPr>
          <p:nvPr/>
        </p:nvSpPr>
        <p:spPr bwMode="auto">
          <a:xfrm>
            <a:off x="-429948" y="174625"/>
            <a:ext cx="985612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6" tIns="43638" rIns="87276" bIns="43638"/>
          <a:lstStyle/>
          <a:p>
            <a:pPr marL="598488" algn="ctr" eaLnBrk="0" hangingPunct="0">
              <a:spcBef>
                <a:spcPct val="20000"/>
              </a:spcBef>
            </a:pPr>
            <a:r>
              <a:rPr lang="ru-RU" sz="2300" b="1" dirty="0">
                <a:solidFill>
                  <a:srgbClr val="000090"/>
                </a:solidFill>
                <a:latin typeface="Times New Roman"/>
                <a:cs typeface="Times New Roman"/>
              </a:rPr>
              <a:t>Результаты применения</a:t>
            </a:r>
            <a:r>
              <a:rPr lang="en-US" sz="2300" b="1" dirty="0">
                <a:solidFill>
                  <a:srgbClr val="000090"/>
                </a:solidFill>
                <a:latin typeface="Times New Roman"/>
                <a:cs typeface="Times New Roman"/>
              </a:rPr>
              <a:t> BIM </a:t>
            </a:r>
            <a:r>
              <a:rPr lang="ru-RU" sz="2300" b="1" dirty="0">
                <a:solidFill>
                  <a:srgbClr val="000090"/>
                </a:solidFill>
                <a:latin typeface="Times New Roman"/>
                <a:cs typeface="Times New Roman"/>
              </a:rPr>
              <a:t>моделирования при </a:t>
            </a:r>
            <a:endParaRPr lang="ru-RU" sz="23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598488" algn="ctr" eaLnBrk="0" hangingPunct="0">
              <a:spcBef>
                <a:spcPct val="20000"/>
              </a:spcBef>
            </a:pPr>
            <a:r>
              <a:rPr lang="ru-RU" sz="23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проектировании </a:t>
            </a:r>
            <a:r>
              <a:rPr lang="ru-RU" sz="2300" b="1" dirty="0">
                <a:solidFill>
                  <a:srgbClr val="000090"/>
                </a:solidFill>
                <a:latin typeface="Times New Roman"/>
                <a:cs typeface="Times New Roman"/>
              </a:rPr>
              <a:t>дома ДОН </a:t>
            </a:r>
          </a:p>
        </p:txBody>
      </p:sp>
      <p:pic>
        <p:nvPicPr>
          <p:cNvPr id="34819" name="Изображение 3" descr="Снимок экрана 2017-09-18 в 11.4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2" y="1341438"/>
            <a:ext cx="4287441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Изображение 6" descr="Снимок экрана 2017-09-18 в 11.46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9"/>
            <a:ext cx="441814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Изображение 7" descr="Снимок экрана 2017-09-18 в 11.48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8" y="4076700"/>
            <a:ext cx="4447381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Изображение 8" descr="Снимок экрана 2017-09-18 в 11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1" y="4292600"/>
            <a:ext cx="41894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3967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Divid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/Divider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/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/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/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/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/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/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/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/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/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/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/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/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dinar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Ordinar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28709</TotalTime>
  <Words>779</Words>
  <Application>Microsoft Macintosh PowerPoint</Application>
  <PresentationFormat>Лист A4 (210x297 мм)</PresentationFormat>
  <Paragraphs>66</Paragraphs>
  <Slides>19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Title/Divider</vt:lpstr>
      <vt:lpstr>1_Ordinary</vt:lpstr>
      <vt:lpstr>Специальное оформление</vt:lpstr>
      <vt:lpstr>CorelDRAW</vt:lpstr>
      <vt:lpstr>Презентация PowerPoint</vt:lpstr>
      <vt:lpstr>Презентация PowerPoint</vt:lpstr>
      <vt:lpstr> Статистика много и малоэтажного строительства  в России    </vt:lpstr>
      <vt:lpstr> Статистика много и малоэтажного строительства  в России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Автоматизация расчетов по Методике оценки стоимости жизненного цикла и класса энергоэффективности зданий</vt:lpstr>
      <vt:lpstr>Презентация PowerPoint</vt:lpstr>
      <vt:lpstr>Презентация PowerPoint</vt:lpstr>
      <vt:lpstr>Презентация PowerPoint</vt:lpstr>
      <vt:lpstr>Сравнительная характеристика электрических  и газовых котлов с АТМ-ТЕРМ </vt:lpstr>
      <vt:lpstr>Показатели работы электрических  котлов с АТМ-ТЕРМАРОН по сравнению с нормативами </vt:lpstr>
      <vt:lpstr> </vt:lpstr>
      <vt:lpstr> Статистика много и малоэтажного строительства  в России    </vt:lpstr>
      <vt:lpstr>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Polina BIRYUKOVA</dc:creator>
  <cp:lastModifiedBy>Валерий Казейкин</cp:lastModifiedBy>
  <cp:revision>2555</cp:revision>
  <cp:lastPrinted>2017-01-24T11:05:20Z</cp:lastPrinted>
  <dcterms:created xsi:type="dcterms:W3CDTF">2008-08-29T12:55:39Z</dcterms:created>
  <dcterms:modified xsi:type="dcterms:W3CDTF">2018-10-28T08:25:25Z</dcterms:modified>
</cp:coreProperties>
</file>